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0" r:id="rId3"/>
    <p:sldId id="283" r:id="rId4"/>
    <p:sldId id="281" r:id="rId5"/>
    <p:sldId id="282" r:id="rId6"/>
    <p:sldId id="256" r:id="rId7"/>
    <p:sldId id="259" r:id="rId8"/>
    <p:sldId id="263" r:id="rId9"/>
    <p:sldId id="265" r:id="rId10"/>
    <p:sldId id="269" r:id="rId11"/>
    <p:sldId id="270" r:id="rId12"/>
    <p:sldId id="273" r:id="rId13"/>
    <p:sldId id="272" r:id="rId14"/>
    <p:sldId id="264" r:id="rId15"/>
    <p:sldId id="257" r:id="rId16"/>
    <p:sldId id="260" r:id="rId17"/>
    <p:sldId id="266" r:id="rId18"/>
    <p:sldId id="258" r:id="rId19"/>
    <p:sldId id="262" r:id="rId20"/>
    <p:sldId id="267" r:id="rId21"/>
    <p:sldId id="268" r:id="rId22"/>
    <p:sldId id="261" r:id="rId23"/>
    <p:sldId id="277" r:id="rId24"/>
    <p:sldId id="278" r:id="rId25"/>
    <p:sldId id="274" r:id="rId26"/>
    <p:sldId id="276" r:id="rId27"/>
    <p:sldId id="271" r:id="rId28"/>
    <p:sldId id="27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5" y="0"/>
            <a:ext cx="518065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9106"/>
            <a:ext cx="6098178" cy="56337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23728" y="6061056"/>
            <a:ext cx="1296144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25g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3015"/>
            <a:ext cx="5328592" cy="64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" y="2348880"/>
            <a:ext cx="8592883" cy="36077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5319" y="1556792"/>
            <a:ext cx="6761787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Limite de consumo da gordura </a:t>
            </a:r>
            <a:r>
              <a:rPr lang="pt-BR" sz="2400" b="1" dirty="0" err="1" smtClean="0"/>
              <a:t>trans</a:t>
            </a:r>
            <a:r>
              <a:rPr lang="pt-BR" sz="2400" b="1" dirty="0" smtClean="0"/>
              <a:t>: 2g /dia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645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782"/>
            <a:ext cx="8136904" cy="63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988840"/>
            <a:ext cx="79928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Aumento </a:t>
            </a:r>
            <a:r>
              <a:rPr lang="pt-BR" sz="2200" dirty="0"/>
              <a:t>do poder </a:t>
            </a:r>
            <a:r>
              <a:rPr lang="pt-BR" sz="2200" dirty="0" smtClean="0"/>
              <a:t>aquisitivo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Melhoria </a:t>
            </a:r>
            <a:r>
              <a:rPr lang="pt-BR" sz="2200" dirty="0"/>
              <a:t>dos transportes </a:t>
            </a:r>
            <a:r>
              <a:rPr lang="pt-BR" sz="2200" dirty="0" smtClean="0"/>
              <a:t>urbanos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Redução da </a:t>
            </a:r>
            <a:r>
              <a:rPr lang="pt-BR" sz="2200" dirty="0"/>
              <a:t>mão-de-obra industrial e doméstica (máquina de lavar roupa</a:t>
            </a:r>
            <a:r>
              <a:rPr lang="pt-BR" sz="2200" dirty="0" smtClean="0"/>
              <a:t>, controle </a:t>
            </a:r>
            <a:r>
              <a:rPr lang="pt-BR" sz="2200" dirty="0"/>
              <a:t>remoto, aspirador de pó</a:t>
            </a:r>
            <a:r>
              <a:rPr lang="pt-BR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Redução </a:t>
            </a:r>
            <a:r>
              <a:rPr lang="pt-BR" sz="2200" dirty="0"/>
              <a:t>da atividade física </a:t>
            </a:r>
            <a:r>
              <a:rPr lang="pt-BR" sz="2200" dirty="0" smtClean="0"/>
              <a:t>da população</a:t>
            </a:r>
            <a:endParaRPr lang="pt-BR" sz="2200" dirty="0"/>
          </a:p>
        </p:txBody>
      </p:sp>
      <p:sp>
        <p:nvSpPr>
          <p:cNvPr id="10" name="Retângulo 9"/>
          <p:cNvSpPr/>
          <p:nvPr/>
        </p:nvSpPr>
        <p:spPr>
          <a:xfrm>
            <a:off x="548827" y="1124744"/>
            <a:ext cx="5808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Melhorias proporcionadas </a:t>
            </a:r>
            <a:r>
              <a:rPr lang="pt-BR" sz="2200" dirty="0"/>
              <a:t>ao </a:t>
            </a:r>
            <a:r>
              <a:rPr lang="pt-BR" sz="2200" dirty="0" smtClean="0"/>
              <a:t>trabalhador e...</a:t>
            </a:r>
            <a:endParaRPr lang="pt-BR" sz="2200" dirty="0"/>
          </a:p>
        </p:txBody>
      </p:sp>
      <p:sp>
        <p:nvSpPr>
          <p:cNvPr id="12" name="Retângulo 11"/>
          <p:cNvSpPr/>
          <p:nvPr/>
        </p:nvSpPr>
        <p:spPr>
          <a:xfrm>
            <a:off x="2843808" y="5301208"/>
            <a:ext cx="387306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Sedentarismo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186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16832"/>
            <a:ext cx="8421651" cy="32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90972"/>
            <a:ext cx="7928633" cy="40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2" y="1268760"/>
            <a:ext cx="8198030" cy="31972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1560" y="5085184"/>
            <a:ext cx="8064896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 </a:t>
            </a:r>
            <a:r>
              <a:rPr lang="pt-BR" sz="2200" dirty="0" smtClean="0"/>
              <a:t>O processo </a:t>
            </a:r>
            <a:r>
              <a:rPr lang="pt-BR" sz="2200" dirty="0"/>
              <a:t>de transformação da sociedade é também o processo </a:t>
            </a:r>
            <a:r>
              <a:rPr lang="pt-BR" sz="2200" dirty="0" smtClean="0"/>
              <a:t>de transformação </a:t>
            </a:r>
            <a:r>
              <a:rPr lang="pt-BR" sz="2200" dirty="0"/>
              <a:t>da saúde</a:t>
            </a:r>
          </a:p>
        </p:txBody>
      </p:sp>
    </p:spTree>
    <p:extLst>
      <p:ext uri="{BB962C8B-B14F-4D97-AF65-F5344CB8AC3E}">
        <p14:creationId xmlns:p14="http://schemas.microsoft.com/office/powerpoint/2010/main" val="31665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5"/>
            <a:ext cx="6952163" cy="34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8" y="2564904"/>
            <a:ext cx="8096250" cy="38766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23875" y="548680"/>
            <a:ext cx="806489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 </a:t>
            </a:r>
            <a:r>
              <a:rPr lang="pt-BR" sz="3200" b="1" dirty="0" smtClean="0"/>
              <a:t>Estilo de vida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1259632" y="1917993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pt-BR" sz="2200" dirty="0" smtClean="0"/>
              <a:t>Características da ocupação ou trabalho</a:t>
            </a:r>
            <a:endParaRPr lang="pt-BR" sz="2200" dirty="0"/>
          </a:p>
        </p:txBody>
      </p:sp>
      <p:sp>
        <p:nvSpPr>
          <p:cNvPr id="5" name="Seta para baixo 4"/>
          <p:cNvSpPr/>
          <p:nvPr/>
        </p:nvSpPr>
        <p:spPr>
          <a:xfrm>
            <a:off x="4326310" y="1229725"/>
            <a:ext cx="317698" cy="62928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0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0072" y="1340768"/>
            <a:ext cx="3528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“Em meio às panelas, </a:t>
            </a: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também anda o Senhor”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6" y="332656"/>
            <a:ext cx="46573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1268759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Sedentarismo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539552" y="1124744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Mudanças na alimentação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516215" y="1265650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Estilo de vida</a:t>
            </a:r>
            <a:endParaRPr lang="pt-BR" sz="2400" dirty="0"/>
          </a:p>
        </p:txBody>
      </p:sp>
      <p:sp>
        <p:nvSpPr>
          <p:cNvPr id="5" name="Mais 4"/>
          <p:cNvSpPr/>
          <p:nvPr/>
        </p:nvSpPr>
        <p:spPr>
          <a:xfrm>
            <a:off x="2915816" y="1316462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ais 5"/>
          <p:cNvSpPr/>
          <p:nvPr/>
        </p:nvSpPr>
        <p:spPr>
          <a:xfrm>
            <a:off x="5940152" y="1360222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90563" y="2780928"/>
            <a:ext cx="5976664" cy="95410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Aumento de doenças </a:t>
            </a:r>
            <a:r>
              <a:rPr lang="pt-BR" sz="2800" b="1" dirty="0">
                <a:solidFill>
                  <a:srgbClr val="C00000"/>
                </a:solidFill>
              </a:rPr>
              <a:t>crônicas não transmissíveis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0951" y="4217020"/>
            <a:ext cx="2240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Obesidade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Diabetes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Hipertensão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Dislipidemias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4067944" y="4869160"/>
            <a:ext cx="428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Doenças Cardiovasculares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Câncer</a:t>
            </a:r>
            <a:endParaRPr lang="pt-BR" sz="2400" dirty="0"/>
          </a:p>
        </p:txBody>
      </p:sp>
      <p:sp>
        <p:nvSpPr>
          <p:cNvPr id="18" name="Chave direita 17"/>
          <p:cNvSpPr/>
          <p:nvPr/>
        </p:nvSpPr>
        <p:spPr>
          <a:xfrm>
            <a:off x="2483768" y="4217020"/>
            <a:ext cx="1296144" cy="2308324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23528" y="90872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Doenças podem ser....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1331640" y="1933080"/>
            <a:ext cx="316835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... consequências...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2303748" y="3284984"/>
            <a:ext cx="643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Estilo de vida (Sedentário?)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Escolhas que fazemos (Alimentos)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Prioridades (Carro novo x consulta médica)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757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76672"/>
            <a:ext cx="6348748" cy="58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5059569" cy="31711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23" y="198636"/>
            <a:ext cx="5230765" cy="36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4551" y="10527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Família é modelo 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739455" y="375390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Acesso aos alimentos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710030" y="238401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Avô e Avó também é família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9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ixa para cima 2"/>
          <p:cNvSpPr/>
          <p:nvPr/>
        </p:nvSpPr>
        <p:spPr>
          <a:xfrm>
            <a:off x="683568" y="2708920"/>
            <a:ext cx="7488832" cy="1224136"/>
          </a:xfrm>
          <a:prstGeom prst="ribbon2">
            <a:avLst>
              <a:gd name="adj1" fmla="val 16667"/>
              <a:gd name="adj2" fmla="val 623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299695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RECOMENDAÇÕES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299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548680"/>
            <a:ext cx="8227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Fazer as refeições com calma e mastigue bem os alimentos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Consumir alimentos </a:t>
            </a:r>
            <a:r>
              <a:rPr lang="pt-BR" sz="2200" i="1" dirty="0" smtClean="0"/>
              <a:t>in natura</a:t>
            </a:r>
            <a:r>
              <a:rPr lang="pt-BR" sz="2200" dirty="0" smtClean="0"/>
              <a:t> ou minimamente processados, além de reduzir e/ou controlar o consumo de produtos industrializados (comida pronta, refrigerante, temperos prontos)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Consumir frutas, legumes e verduras – ricos em fibras, vitaminas e minerais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Reduzir o uso de </a:t>
            </a:r>
            <a:r>
              <a:rPr lang="pt-BR" sz="2200" dirty="0"/>
              <a:t>óleos, gorduras, sal e açúcar </a:t>
            </a:r>
            <a:r>
              <a:rPr lang="pt-BR" sz="2200" dirty="0" smtClean="0"/>
              <a:t>ao </a:t>
            </a:r>
            <a:r>
              <a:rPr lang="pt-BR" sz="2200" dirty="0"/>
              <a:t>temperar </a:t>
            </a:r>
            <a:r>
              <a:rPr lang="pt-BR" sz="2200" dirty="0" smtClean="0"/>
              <a:t>e/ou </a:t>
            </a:r>
            <a:r>
              <a:rPr lang="pt-BR" sz="2200" dirty="0"/>
              <a:t>cozinhar </a:t>
            </a:r>
            <a:r>
              <a:rPr lang="pt-BR" sz="2200" dirty="0" smtClean="0"/>
              <a:t>os alimentos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Aumentar o consumo de carne branca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/>
              <a:t>Consumir em torno de dois litros de água por dia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Ter uma dieta variada e colorida</a:t>
            </a:r>
          </a:p>
        </p:txBody>
      </p:sp>
    </p:spTree>
    <p:extLst>
      <p:ext uri="{BB962C8B-B14F-4D97-AF65-F5344CB8AC3E}">
        <p14:creationId xmlns:p14="http://schemas.microsoft.com/office/powerpoint/2010/main" val="1906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620688"/>
            <a:ext cx="846033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618046"/>
            <a:ext cx="82278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pt-BR" sz="2200" dirty="0" smtClean="0"/>
              <a:t>Utilizar tempero naturais – horta doméstica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pt-BR" sz="2200" dirty="0" smtClean="0"/>
              <a:t>Evitar líquidos durante as refeições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pt-BR" sz="2200" dirty="0" smtClean="0"/>
              <a:t>Alimentar-se a cada 3 horas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pt-BR" sz="2200" dirty="0" smtClean="0"/>
              <a:t>Praticar atividade física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8977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1556792"/>
            <a:ext cx="6912768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“Quer comais, quer bebais, quer façais qualquer outra coisa, fazei tudo para a glória de Deus” (1Cor 10, 31</a:t>
            </a:r>
            <a:r>
              <a:rPr lang="pt-BR" sz="2400" dirty="0" smtClean="0"/>
              <a:t>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99075" y="4005064"/>
            <a:ext cx="5793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Santa Tereza vivia na presença de </a:t>
            </a:r>
            <a:r>
              <a:rPr lang="pt-BR" sz="2400" dirty="0" smtClean="0"/>
              <a:t>Deus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720081" y="5013176"/>
            <a:ext cx="784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Não importa o que façamos – Viver a presença de Deus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42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0072" y="1340768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“... pequena via...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pode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ser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percorrida por cada um de nós. Trata-se de um caminho pelo qual nos tornamos ofertas de amor a Deus nas pequenas coisas do dia 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dia”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194"/>
            <a:ext cx="4680520" cy="61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772816"/>
            <a:ext cx="7182544" cy="279384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pt-BR" sz="2400" dirty="0" smtClean="0"/>
              <a:t>  O </a:t>
            </a:r>
            <a:r>
              <a:rPr lang="pt-BR" sz="2400" dirty="0"/>
              <a:t>que santifica as almas não é a grandiosidade dos atos, mas a intensidade com que cada ação é praticada, de maneira que uma pequena ação pode converter-se numa grande declaração de amor a Jesus e ao próximo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73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4419600" cy="230425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Alimentação</a:t>
            </a:r>
            <a:br>
              <a:rPr lang="pt-BR" sz="4000" dirty="0" smtClean="0"/>
            </a:br>
            <a:r>
              <a:rPr lang="pt-BR" sz="4000" dirty="0" smtClean="0"/>
              <a:t> x</a:t>
            </a:r>
            <a:br>
              <a:rPr lang="pt-BR" sz="4000" dirty="0" smtClean="0"/>
            </a:br>
            <a:r>
              <a:rPr lang="pt-BR" sz="4000" dirty="0" smtClean="0"/>
              <a:t> Saúde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364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>
            <a:off x="683568" y="3645024"/>
            <a:ext cx="79208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uxograma: Conector 4"/>
          <p:cNvSpPr/>
          <p:nvPr/>
        </p:nvSpPr>
        <p:spPr>
          <a:xfrm>
            <a:off x="1043608" y="3501008"/>
            <a:ext cx="288032" cy="288032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o explicativo retangular 5"/>
          <p:cNvSpPr/>
          <p:nvPr/>
        </p:nvSpPr>
        <p:spPr>
          <a:xfrm>
            <a:off x="683568" y="1844824"/>
            <a:ext cx="2064441" cy="1296144"/>
          </a:xfrm>
          <a:prstGeom prst="wedgeRectCallout">
            <a:avLst>
              <a:gd name="adj1" fmla="val -27492"/>
              <a:gd name="adj2" fmla="val 721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Agricultura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Fluxograma: Conector 7"/>
          <p:cNvSpPr/>
          <p:nvPr/>
        </p:nvSpPr>
        <p:spPr>
          <a:xfrm>
            <a:off x="4019727" y="3501008"/>
            <a:ext cx="288032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>
            <a:off x="3635896" y="1844824"/>
            <a:ext cx="2160240" cy="1296144"/>
          </a:xfrm>
          <a:prstGeom prst="wedgeRectCallout">
            <a:avLst>
              <a:gd name="adj1" fmla="val -27492"/>
              <a:gd name="adj2" fmla="val 721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923928" y="1988840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Revolução Industrial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1850-1945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Fluxograma: Conector 10"/>
          <p:cNvSpPr/>
          <p:nvPr/>
        </p:nvSpPr>
        <p:spPr>
          <a:xfrm>
            <a:off x="6876256" y="3501008"/>
            <a:ext cx="288032" cy="288032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o explicativo retangular 11"/>
          <p:cNvSpPr/>
          <p:nvPr/>
        </p:nvSpPr>
        <p:spPr>
          <a:xfrm>
            <a:off x="6588224" y="1844824"/>
            <a:ext cx="2160240" cy="1296144"/>
          </a:xfrm>
          <a:prstGeom prst="wedgeRectCallout">
            <a:avLst>
              <a:gd name="adj1" fmla="val -27492"/>
              <a:gd name="adj2" fmla="val 721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03848" y="3933056"/>
            <a:ext cx="2520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Avanços na indústria química, elétrica, petróleo e aço permitem invenções a exemplo do carro e a produção em massa de bens de consumo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76256" y="1988840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Revolução Industrial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1950-2000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20173" y="393305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pós guerra e a virada do milênio foi marcado por transformações na produção e na rapidez do desenvolvimento de novas tecnologias que mudaram a indústria, a economia e a sociedade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67543" y="3933056"/>
            <a:ext cx="2280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Os </a:t>
            </a:r>
            <a:r>
              <a:rPr lang="pt-BR" dirty="0"/>
              <a:t>produtos eram feitos manualmente e, no máximo com a ajuda de máquinas simples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48064" y="3501008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Medicina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6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/>
              <a:t>Revolução Industrial</a:t>
            </a: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1115616" y="1916832"/>
            <a:ext cx="6768752" cy="461665"/>
          </a:xfrm>
          <a:prstGeom prst="rect">
            <a:avLst/>
          </a:prstGeom>
          <a:ln>
            <a:solidFill>
              <a:srgbClr val="FFFF00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 </a:t>
            </a:r>
            <a:r>
              <a:rPr lang="pt-BR" sz="2400" dirty="0" smtClean="0"/>
              <a:t>Mudanças </a:t>
            </a:r>
            <a:r>
              <a:rPr lang="pt-BR" sz="2400" dirty="0"/>
              <a:t>dos hábitos </a:t>
            </a:r>
            <a:r>
              <a:rPr lang="pt-BR" sz="2400" dirty="0" smtClean="0"/>
              <a:t>de vida </a:t>
            </a:r>
            <a:r>
              <a:rPr lang="pt-BR" sz="2400" dirty="0"/>
              <a:t>da </a:t>
            </a:r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151621" y="5301208"/>
            <a:ext cx="6948771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Mudanças </a:t>
            </a:r>
            <a:r>
              <a:rPr lang="pt-BR" sz="2400" b="1" dirty="0"/>
              <a:t>dos alimentos </a:t>
            </a:r>
            <a:r>
              <a:rPr lang="pt-BR" sz="2400" b="1" dirty="0" smtClean="0"/>
              <a:t>consumidos e na alimentação da família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23528" y="2780928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</a:pPr>
            <a:r>
              <a:rPr lang="pt-BR" sz="2200" dirty="0" smtClean="0"/>
              <a:t>Trabalhadores </a:t>
            </a:r>
            <a:r>
              <a:rPr lang="pt-BR" sz="2200" dirty="0"/>
              <a:t>deixaram o campo para trabalhar em indústrias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3429000"/>
            <a:ext cx="43753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</a:pPr>
            <a:r>
              <a:rPr lang="pt-BR" sz="2200" dirty="0" smtClean="0"/>
              <a:t>Prevalece a </a:t>
            </a:r>
            <a:r>
              <a:rPr lang="pt-BR" sz="2200" dirty="0"/>
              <a:t>urbanização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4047214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</a:pPr>
            <a:r>
              <a:rPr lang="pt-BR" sz="2200" dirty="0" smtClean="0"/>
              <a:t>Mulheres </a:t>
            </a:r>
            <a:r>
              <a:rPr lang="pt-BR" sz="2200" dirty="0"/>
              <a:t>começaram a trabalhar fora de casa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247964" y="1196752"/>
            <a:ext cx="432048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/>
          </a:bodyPr>
          <a:lstStyle/>
          <a:p>
            <a:r>
              <a:rPr lang="pt-BR" sz="3800" dirty="0" smtClean="0"/>
              <a:t>Consequências...</a:t>
            </a:r>
            <a:endParaRPr lang="pt-BR" sz="3800" dirty="0"/>
          </a:p>
        </p:txBody>
      </p:sp>
      <p:sp>
        <p:nvSpPr>
          <p:cNvPr id="3" name="Retângulo 2"/>
          <p:cNvSpPr/>
          <p:nvPr/>
        </p:nvSpPr>
        <p:spPr>
          <a:xfrm>
            <a:off x="611560" y="244585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Ricos </a:t>
            </a:r>
            <a:r>
              <a:rPr lang="pt-BR" sz="2200" dirty="0"/>
              <a:t>em gorduras (</a:t>
            </a:r>
            <a:r>
              <a:rPr lang="pt-BR" sz="2200" dirty="0" smtClean="0"/>
              <a:t>alimentos congelados </a:t>
            </a:r>
            <a:r>
              <a:rPr lang="pt-BR" sz="2200" dirty="0"/>
              <a:t>ou prontos </a:t>
            </a:r>
            <a:r>
              <a:rPr lang="pt-BR" sz="2200" dirty="0" smtClean="0"/>
              <a:t>para consumo</a:t>
            </a:r>
            <a:r>
              <a:rPr lang="pt-BR" sz="2200" dirty="0"/>
              <a:t>, salgadinhos, lanches</a:t>
            </a:r>
            <a:r>
              <a:rPr lang="pt-BR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Aumento no </a:t>
            </a:r>
            <a:r>
              <a:rPr lang="pt-BR" sz="2200" dirty="0"/>
              <a:t>consumo de carne vermelha </a:t>
            </a:r>
            <a:r>
              <a:rPr lang="pt-BR" sz="2200" dirty="0" smtClean="0"/>
              <a:t>com grande </a:t>
            </a:r>
            <a:r>
              <a:rPr lang="pt-BR" sz="2200" dirty="0"/>
              <a:t>quantidade de gorduras </a:t>
            </a:r>
            <a:r>
              <a:rPr lang="pt-BR" sz="2200" dirty="0" smtClean="0"/>
              <a:t>e colesterol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Açúcar refinado (</a:t>
            </a:r>
            <a:r>
              <a:rPr lang="pt-BR" sz="2200" dirty="0"/>
              <a:t>refrigerante, guloseimas</a:t>
            </a:r>
            <a:r>
              <a:rPr lang="pt-BR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 smtClean="0"/>
              <a:t>Pobres em </a:t>
            </a:r>
            <a:r>
              <a:rPr lang="pt-BR" sz="2200" dirty="0"/>
              <a:t>fibras (frutas e legumes</a:t>
            </a:r>
            <a:r>
              <a:rPr lang="pt-BR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200" dirty="0"/>
              <a:t>Consumo excessivo de sal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552" y="1772816"/>
            <a:ext cx="476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Aumento no consumo de </a:t>
            </a:r>
            <a:r>
              <a:rPr lang="pt-BR" sz="2200" dirty="0" smtClean="0"/>
              <a:t>alimentos: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837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364</TotalTime>
  <Words>549</Words>
  <Application>Microsoft Office PowerPoint</Application>
  <PresentationFormat>Apresentação na tela (4:3)</PresentationFormat>
  <Paragraphs>71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Batang</vt:lpstr>
      <vt:lpstr>Arial</vt:lpstr>
      <vt:lpstr>Tw Cen MT</vt:lpstr>
      <vt:lpstr>Folhagem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Alimentação  x  Saúde</vt:lpstr>
      <vt:lpstr>Apresentação do PowerPoint</vt:lpstr>
      <vt:lpstr>Revolução Industrial</vt:lpstr>
      <vt:lpstr>Consequências...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Alimentação x Saúde</dc:title>
  <dc:creator>usuario</dc:creator>
  <cp:lastModifiedBy>Secretariado Diocesano - Ivanete</cp:lastModifiedBy>
  <cp:revision>33</cp:revision>
  <dcterms:created xsi:type="dcterms:W3CDTF">2018-05-28T22:19:58Z</dcterms:created>
  <dcterms:modified xsi:type="dcterms:W3CDTF">2019-04-04T18:36:43Z</dcterms:modified>
</cp:coreProperties>
</file>